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" r:id="rId2"/>
    <p:sldId id="265" r:id="rId3"/>
    <p:sldId id="264" r:id="rId4"/>
    <p:sldId id="268" r:id="rId5"/>
    <p:sldId id="266" r:id="rId6"/>
    <p:sldId id="267" r:id="rId7"/>
    <p:sldId id="263" r:id="rId8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88" d="100"/>
          <a:sy n="88" d="100"/>
        </p:scale>
        <p:origin x="47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image" Target="../media/image8.emf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23606-D842-4BFC-B2CE-0559104D7D54}" type="datetimeFigureOut">
              <a:rPr lang="en-AU" smtClean="0"/>
              <a:t>24/06/2023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2AD56-8D6F-4C11-A7A6-02AA1E988D7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2995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6724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6571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3176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71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312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2565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2725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DDDAE-CDF1-4778-AA1E-DA2FD3F10BBC}" type="datetime1">
              <a:rPr lang="en-AU" smtClean="0"/>
              <a:t>24/06/2023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5536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BF5C-D7F3-44D3-AFFE-42669BDB50FA}" type="datetime1">
              <a:rPr lang="en-AU" smtClean="0"/>
              <a:t>24/06/2023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3047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CCCE6-C091-4F3C-97DF-9045C3E1C7BB}" type="datetime1">
              <a:rPr lang="en-AU" smtClean="0"/>
              <a:t>24/06/2023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9227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4AE-7594-491C-AD30-0988051527D1}" type="datetime1">
              <a:rPr lang="en-AU" smtClean="0"/>
              <a:t>24/06/2023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8428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CEA11-1E98-49CA-96D5-627DB67B3B52}" type="datetime1">
              <a:rPr lang="en-AU" smtClean="0"/>
              <a:t>24/06/2023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3276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708EF-B16A-4F9B-B5E8-20A8C0CE0217}" type="datetime1">
              <a:rPr lang="en-AU" smtClean="0"/>
              <a:t>24/06/2023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1971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68F4-79D4-464B-9B2A-7A8ABED3605F}" type="datetime1">
              <a:rPr lang="en-AU" smtClean="0"/>
              <a:t>24/06/2023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8541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C2668-FDF3-4206-A3B0-4E7909F8C96B}" type="datetime1">
              <a:rPr lang="en-AU" smtClean="0"/>
              <a:t>24/06/2023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5956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DF235-ED69-482B-BF73-41181159C8C9}" type="datetime1">
              <a:rPr lang="en-AU" smtClean="0"/>
              <a:t>24/06/2023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8347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F198C-7034-410C-A022-7AB92A01219A}" type="datetime1">
              <a:rPr lang="en-AU" smtClean="0"/>
              <a:t>24/06/2023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0302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B7656-E00F-4E49-8752-58986387913B}" type="datetime1">
              <a:rPr lang="en-AU" smtClean="0"/>
              <a:t>24/06/2023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893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D7621-0782-44FA-A141-1F62C0C35485}" type="datetime1">
              <a:rPr lang="en-AU" smtClean="0"/>
              <a:t>24/06/2023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0242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oleObject" Target="../embeddings/oleObject4.bin"/><Relationship Id="rId18" Type="http://schemas.openxmlformats.org/officeDocument/2006/relationships/image" Target="../media/image13.e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1.bin"/><Relationship Id="rId12" Type="http://schemas.openxmlformats.org/officeDocument/2006/relationships/image" Target="../media/image10.emf"/><Relationship Id="rId17" Type="http://schemas.openxmlformats.org/officeDocument/2006/relationships/oleObject" Target="../embeddings/oleObject6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2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6.jpeg"/><Relationship Id="rId15" Type="http://schemas.openxmlformats.org/officeDocument/2006/relationships/oleObject" Target="../embeddings/oleObject5.bin"/><Relationship Id="rId10" Type="http://schemas.openxmlformats.org/officeDocument/2006/relationships/image" Target="../media/image9.emf"/><Relationship Id="rId4" Type="http://schemas.openxmlformats.org/officeDocument/2006/relationships/image" Target="../media/image5.pn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11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isethingz.com/" TargetMode="External"/><Relationship Id="rId3" Type="http://schemas.openxmlformats.org/officeDocument/2006/relationships/image" Target="../media/image19.png"/><Relationship Id="rId7" Type="http://schemas.openxmlformats.org/officeDocument/2006/relationships/hyperlink" Target="https://www.instagram.com/bappa_wt" TargetMode="External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c/wisethingz" TargetMode="External"/><Relationship Id="rId11" Type="http://schemas.openxmlformats.org/officeDocument/2006/relationships/image" Target="../media/image22.png"/><Relationship Id="rId5" Type="http://schemas.openxmlformats.org/officeDocument/2006/relationships/image" Target="../media/image6.jpeg"/><Relationship Id="rId10" Type="http://schemas.openxmlformats.org/officeDocument/2006/relationships/image" Target="../media/image21.png"/><Relationship Id="rId4" Type="http://schemas.openxmlformats.org/officeDocument/2006/relationships/image" Target="../media/image5.png"/><Relationship Id="rId9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emf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7000">
              <a:schemeClr val="accent1">
                <a:lumMod val="5000"/>
                <a:lumOff val="95000"/>
                <a:alpha val="80000"/>
              </a:schemeClr>
            </a:gs>
            <a:gs pos="100000">
              <a:srgbClr val="FFFFFF">
                <a:alpha val="25000"/>
              </a:srgbClr>
            </a:gs>
            <a:gs pos="75000">
              <a:srgbClr val="FFFFFF">
                <a:alpha val="65000"/>
              </a:srgbClr>
            </a:gs>
            <a:gs pos="53000">
              <a:schemeClr val="bg1">
                <a:alpha val="25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737" y="3244691"/>
            <a:ext cx="4297313" cy="3627596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 rot="10800000">
            <a:off x="5754060" y="2689538"/>
            <a:ext cx="4182750" cy="4182750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75000">
                <a:srgbClr val="FFFFFF">
                  <a:alpha val="50000"/>
                </a:srgbClr>
              </a:gs>
              <a:gs pos="50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027" y="6072310"/>
            <a:ext cx="1328716" cy="62854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62551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Anodiam 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103" y="-183"/>
            <a:ext cx="4401757" cy="3777139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-15451" y="-1163"/>
            <a:ext cx="4342664" cy="4342664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75000">
                <a:srgbClr val="FFFFFF">
                  <a:alpha val="50000"/>
                </a:srgbClr>
              </a:gs>
              <a:gs pos="50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 rot="10800000">
            <a:off x="2437090" y="2711147"/>
            <a:ext cx="4048348" cy="3369820"/>
          </a:xfrm>
          <a:custGeom>
            <a:avLst/>
            <a:gdLst>
              <a:gd name="connsiteX0" fmla="*/ 403725 w 4982582"/>
              <a:gd name="connsiteY0" fmla="*/ 4147471 h 4147471"/>
              <a:gd name="connsiteX1" fmla="*/ 0 w 4982582"/>
              <a:gd name="connsiteY1" fmla="*/ 3743747 h 4147471"/>
              <a:gd name="connsiteX2" fmla="*/ 276806 w 4982582"/>
              <a:gd name="connsiteY2" fmla="*/ 3743747 h 4147471"/>
              <a:gd name="connsiteX3" fmla="*/ 276806 w 4982582"/>
              <a:gd name="connsiteY3" fmla="*/ 2908795 h 4147471"/>
              <a:gd name="connsiteX4" fmla="*/ 282433 w 4982582"/>
              <a:gd name="connsiteY4" fmla="*/ 2908795 h 4147471"/>
              <a:gd name="connsiteX5" fmla="*/ 530643 w 4982582"/>
              <a:gd name="connsiteY5" fmla="*/ 2908795 h 4147471"/>
              <a:gd name="connsiteX6" fmla="*/ 1264713 w 4982582"/>
              <a:gd name="connsiteY6" fmla="*/ 2908795 h 4147471"/>
              <a:gd name="connsiteX7" fmla="*/ 1138691 w 4982582"/>
              <a:gd name="connsiteY7" fmla="*/ 2782774 h 4147471"/>
              <a:gd name="connsiteX8" fmla="*/ 1415497 w 4982582"/>
              <a:gd name="connsiteY8" fmla="*/ 2782774 h 4147471"/>
              <a:gd name="connsiteX9" fmla="*/ 1415497 w 4982582"/>
              <a:gd name="connsiteY9" fmla="*/ 1947822 h 4147471"/>
              <a:gd name="connsiteX10" fmla="*/ 1421124 w 4982582"/>
              <a:gd name="connsiteY10" fmla="*/ 1947822 h 4147471"/>
              <a:gd name="connsiteX11" fmla="*/ 1669334 w 4982582"/>
              <a:gd name="connsiteY11" fmla="*/ 1947822 h 4147471"/>
              <a:gd name="connsiteX12" fmla="*/ 2429279 w 4982582"/>
              <a:gd name="connsiteY12" fmla="*/ 1947822 h 4147471"/>
              <a:gd name="connsiteX13" fmla="*/ 2286007 w 4982582"/>
              <a:gd name="connsiteY13" fmla="*/ 1804551 h 4147471"/>
              <a:gd name="connsiteX14" fmla="*/ 2562813 w 4982582"/>
              <a:gd name="connsiteY14" fmla="*/ 1804551 h 4147471"/>
              <a:gd name="connsiteX15" fmla="*/ 2562813 w 4982582"/>
              <a:gd name="connsiteY15" fmla="*/ 969599 h 4147471"/>
              <a:gd name="connsiteX16" fmla="*/ 2568440 w 4982582"/>
              <a:gd name="connsiteY16" fmla="*/ 969599 h 4147471"/>
              <a:gd name="connsiteX17" fmla="*/ 2816650 w 4982582"/>
              <a:gd name="connsiteY17" fmla="*/ 969599 h 4147471"/>
              <a:gd name="connsiteX18" fmla="*/ 3567971 w 4982582"/>
              <a:gd name="connsiteY18" fmla="*/ 969599 h 4147471"/>
              <a:gd name="connsiteX19" fmla="*/ 3433324 w 4982582"/>
              <a:gd name="connsiteY19" fmla="*/ 834952 h 4147471"/>
              <a:gd name="connsiteX20" fmla="*/ 3710130 w 4982582"/>
              <a:gd name="connsiteY20" fmla="*/ 834952 h 4147471"/>
              <a:gd name="connsiteX21" fmla="*/ 3710130 w 4982582"/>
              <a:gd name="connsiteY21" fmla="*/ 0 h 4147471"/>
              <a:gd name="connsiteX22" fmla="*/ 3715757 w 4982582"/>
              <a:gd name="connsiteY22" fmla="*/ 0 h 4147471"/>
              <a:gd name="connsiteX23" fmla="*/ 3963967 w 4982582"/>
              <a:gd name="connsiteY23" fmla="*/ 0 h 4147471"/>
              <a:gd name="connsiteX24" fmla="*/ 4982582 w 4982582"/>
              <a:gd name="connsiteY24" fmla="*/ 0 h 4147471"/>
              <a:gd name="connsiteX25" fmla="*/ 4982582 w 4982582"/>
              <a:gd name="connsiteY25" fmla="*/ 273476 h 4147471"/>
              <a:gd name="connsiteX26" fmla="*/ 3963967 w 4982582"/>
              <a:gd name="connsiteY26" fmla="*/ 273476 h 4147471"/>
              <a:gd name="connsiteX27" fmla="*/ 3963967 w 4982582"/>
              <a:gd name="connsiteY27" fmla="*/ 834952 h 4147471"/>
              <a:gd name="connsiteX28" fmla="*/ 4240773 w 4982582"/>
              <a:gd name="connsiteY28" fmla="*/ 834952 h 4147471"/>
              <a:gd name="connsiteX29" fmla="*/ 3837049 w 4982582"/>
              <a:gd name="connsiteY29" fmla="*/ 1238676 h 4147471"/>
              <a:gd name="connsiteX30" fmla="*/ 3835265 w 4982582"/>
              <a:gd name="connsiteY30" fmla="*/ 1236892 h 4147471"/>
              <a:gd name="connsiteX31" fmla="*/ 3835265 w 4982582"/>
              <a:gd name="connsiteY31" fmla="*/ 1243075 h 4147471"/>
              <a:gd name="connsiteX32" fmla="*/ 2816650 w 4982582"/>
              <a:gd name="connsiteY32" fmla="*/ 1243075 h 4147471"/>
              <a:gd name="connsiteX33" fmla="*/ 2816650 w 4982582"/>
              <a:gd name="connsiteY33" fmla="*/ 1804551 h 4147471"/>
              <a:gd name="connsiteX34" fmla="*/ 3093456 w 4982582"/>
              <a:gd name="connsiteY34" fmla="*/ 1804551 h 4147471"/>
              <a:gd name="connsiteX35" fmla="*/ 2689732 w 4982582"/>
              <a:gd name="connsiteY35" fmla="*/ 2208275 h 4147471"/>
              <a:gd name="connsiteX36" fmla="*/ 2687949 w 4982582"/>
              <a:gd name="connsiteY36" fmla="*/ 2206492 h 4147471"/>
              <a:gd name="connsiteX37" fmla="*/ 2687949 w 4982582"/>
              <a:gd name="connsiteY37" fmla="*/ 2221298 h 4147471"/>
              <a:gd name="connsiteX38" fmla="*/ 1669334 w 4982582"/>
              <a:gd name="connsiteY38" fmla="*/ 2221298 h 4147471"/>
              <a:gd name="connsiteX39" fmla="*/ 1669334 w 4982582"/>
              <a:gd name="connsiteY39" fmla="*/ 2782774 h 4147471"/>
              <a:gd name="connsiteX40" fmla="*/ 1946140 w 4982582"/>
              <a:gd name="connsiteY40" fmla="*/ 2782774 h 4147471"/>
              <a:gd name="connsiteX41" fmla="*/ 1549258 w 4982582"/>
              <a:gd name="connsiteY41" fmla="*/ 3179656 h 4147471"/>
              <a:gd name="connsiteX42" fmla="*/ 1549258 w 4982582"/>
              <a:gd name="connsiteY42" fmla="*/ 3182271 h 4147471"/>
              <a:gd name="connsiteX43" fmla="*/ 1546643 w 4982582"/>
              <a:gd name="connsiteY43" fmla="*/ 3182271 h 4147471"/>
              <a:gd name="connsiteX44" fmla="*/ 1542416 w 4982582"/>
              <a:gd name="connsiteY44" fmla="*/ 3186498 h 4147471"/>
              <a:gd name="connsiteX45" fmla="*/ 1538189 w 4982582"/>
              <a:gd name="connsiteY45" fmla="*/ 3182271 h 4147471"/>
              <a:gd name="connsiteX46" fmla="*/ 530643 w 4982582"/>
              <a:gd name="connsiteY46" fmla="*/ 3182271 h 4147471"/>
              <a:gd name="connsiteX47" fmla="*/ 530643 w 4982582"/>
              <a:gd name="connsiteY47" fmla="*/ 3743747 h 4147471"/>
              <a:gd name="connsiteX48" fmla="*/ 807449 w 4982582"/>
              <a:gd name="connsiteY48" fmla="*/ 3743747 h 4147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982582" h="4147471">
                <a:moveTo>
                  <a:pt x="403725" y="4147471"/>
                </a:moveTo>
                <a:lnTo>
                  <a:pt x="0" y="3743747"/>
                </a:lnTo>
                <a:lnTo>
                  <a:pt x="276806" y="3743747"/>
                </a:lnTo>
                <a:lnTo>
                  <a:pt x="276806" y="2908795"/>
                </a:lnTo>
                <a:lnTo>
                  <a:pt x="282433" y="2908795"/>
                </a:lnTo>
                <a:lnTo>
                  <a:pt x="530643" y="2908795"/>
                </a:lnTo>
                <a:lnTo>
                  <a:pt x="1264713" y="2908795"/>
                </a:lnTo>
                <a:lnTo>
                  <a:pt x="1138691" y="2782774"/>
                </a:lnTo>
                <a:lnTo>
                  <a:pt x="1415497" y="2782774"/>
                </a:lnTo>
                <a:lnTo>
                  <a:pt x="1415497" y="1947822"/>
                </a:lnTo>
                <a:lnTo>
                  <a:pt x="1421124" y="1947822"/>
                </a:lnTo>
                <a:lnTo>
                  <a:pt x="1669334" y="1947822"/>
                </a:lnTo>
                <a:lnTo>
                  <a:pt x="2429279" y="1947822"/>
                </a:lnTo>
                <a:lnTo>
                  <a:pt x="2286007" y="1804551"/>
                </a:lnTo>
                <a:lnTo>
                  <a:pt x="2562813" y="1804551"/>
                </a:lnTo>
                <a:lnTo>
                  <a:pt x="2562813" y="969599"/>
                </a:lnTo>
                <a:lnTo>
                  <a:pt x="2568440" y="969599"/>
                </a:lnTo>
                <a:lnTo>
                  <a:pt x="2816650" y="969599"/>
                </a:lnTo>
                <a:lnTo>
                  <a:pt x="3567971" y="969599"/>
                </a:lnTo>
                <a:lnTo>
                  <a:pt x="3433324" y="834952"/>
                </a:lnTo>
                <a:lnTo>
                  <a:pt x="3710130" y="834952"/>
                </a:lnTo>
                <a:lnTo>
                  <a:pt x="3710130" y="0"/>
                </a:lnTo>
                <a:lnTo>
                  <a:pt x="3715757" y="0"/>
                </a:lnTo>
                <a:lnTo>
                  <a:pt x="3963967" y="0"/>
                </a:lnTo>
                <a:lnTo>
                  <a:pt x="4982582" y="0"/>
                </a:lnTo>
                <a:lnTo>
                  <a:pt x="4982582" y="273476"/>
                </a:lnTo>
                <a:lnTo>
                  <a:pt x="3963967" y="273476"/>
                </a:lnTo>
                <a:lnTo>
                  <a:pt x="3963967" y="834952"/>
                </a:lnTo>
                <a:lnTo>
                  <a:pt x="4240773" y="834952"/>
                </a:lnTo>
                <a:lnTo>
                  <a:pt x="3837049" y="1238676"/>
                </a:lnTo>
                <a:lnTo>
                  <a:pt x="3835265" y="1236892"/>
                </a:lnTo>
                <a:lnTo>
                  <a:pt x="3835265" y="1243075"/>
                </a:lnTo>
                <a:lnTo>
                  <a:pt x="2816650" y="1243075"/>
                </a:lnTo>
                <a:lnTo>
                  <a:pt x="2816650" y="1804551"/>
                </a:lnTo>
                <a:lnTo>
                  <a:pt x="3093456" y="1804551"/>
                </a:lnTo>
                <a:lnTo>
                  <a:pt x="2689732" y="2208275"/>
                </a:lnTo>
                <a:lnTo>
                  <a:pt x="2687949" y="2206492"/>
                </a:lnTo>
                <a:lnTo>
                  <a:pt x="2687949" y="2221298"/>
                </a:lnTo>
                <a:lnTo>
                  <a:pt x="1669334" y="2221298"/>
                </a:lnTo>
                <a:lnTo>
                  <a:pt x="1669334" y="2782774"/>
                </a:lnTo>
                <a:lnTo>
                  <a:pt x="1946140" y="2782774"/>
                </a:lnTo>
                <a:lnTo>
                  <a:pt x="1549258" y="3179656"/>
                </a:lnTo>
                <a:lnTo>
                  <a:pt x="1549258" y="3182271"/>
                </a:lnTo>
                <a:lnTo>
                  <a:pt x="1546643" y="3182271"/>
                </a:lnTo>
                <a:lnTo>
                  <a:pt x="1542416" y="3186498"/>
                </a:lnTo>
                <a:lnTo>
                  <a:pt x="1538189" y="3182271"/>
                </a:lnTo>
                <a:lnTo>
                  <a:pt x="530643" y="3182271"/>
                </a:lnTo>
                <a:lnTo>
                  <a:pt x="530643" y="3743747"/>
                </a:lnTo>
                <a:lnTo>
                  <a:pt x="807449" y="374374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sp>
        <p:nvSpPr>
          <p:cNvPr id="24" name="Freeform 23"/>
          <p:cNvSpPr/>
          <p:nvPr/>
        </p:nvSpPr>
        <p:spPr>
          <a:xfrm rot="5400000">
            <a:off x="2546142" y="2223310"/>
            <a:ext cx="3795980" cy="4100214"/>
          </a:xfrm>
          <a:custGeom>
            <a:avLst/>
            <a:gdLst>
              <a:gd name="connsiteX0" fmla="*/ 0 w 4890029"/>
              <a:gd name="connsiteY0" fmla="*/ 277966 h 5280682"/>
              <a:gd name="connsiteX1" fmla="*/ 0 w 4890029"/>
              <a:gd name="connsiteY1" fmla="*/ 0 h 5280682"/>
              <a:gd name="connsiteX2" fmla="*/ 4890029 w 4890029"/>
              <a:gd name="connsiteY2" fmla="*/ 0 h 5280682"/>
              <a:gd name="connsiteX3" fmla="*/ 4890029 w 4890029"/>
              <a:gd name="connsiteY3" fmla="*/ 5280682 h 5280682"/>
              <a:gd name="connsiteX4" fmla="*/ 3403873 w 4890029"/>
              <a:gd name="connsiteY4" fmla="*/ 5280682 h 5280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0029" h="5280682">
                <a:moveTo>
                  <a:pt x="0" y="277966"/>
                </a:moveTo>
                <a:lnTo>
                  <a:pt x="0" y="0"/>
                </a:lnTo>
                <a:lnTo>
                  <a:pt x="4890029" y="0"/>
                </a:lnTo>
                <a:lnTo>
                  <a:pt x="4890029" y="5280682"/>
                </a:lnTo>
                <a:lnTo>
                  <a:pt x="3403873" y="5280682"/>
                </a:lnTo>
                <a:close/>
              </a:path>
            </a:pathLst>
          </a:custGeom>
          <a:gradFill flip="none" rotWithShape="1">
            <a:gsLst>
              <a:gs pos="100000">
                <a:srgbClr val="FFFFFF">
                  <a:alpha val="0"/>
                </a:srgbClr>
              </a:gs>
              <a:gs pos="5000">
                <a:srgbClr val="FFFFFF"/>
              </a:gs>
              <a:gs pos="64000">
                <a:srgbClr val="FFFFFF">
                  <a:alpha val="50000"/>
                </a:srgbClr>
              </a:gs>
              <a:gs pos="29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 dirty="0">
              <a:latin typeface="Oxygen" panose="02000503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51039" y="1414754"/>
            <a:ext cx="1707266" cy="1106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Make India </a:t>
            </a:r>
            <a:endParaRPr lang="en-US" sz="1600" b="1" dirty="0" smtClean="0">
              <a:solidFill>
                <a:srgbClr val="C00000"/>
              </a:solidFill>
              <a:latin typeface="Oxygen" panose="02000503000000000000" pitchFamily="2" charset="0"/>
            </a:endParaRPr>
          </a:p>
          <a:p>
            <a:pPr algn="ctr"/>
            <a:r>
              <a:rPr lang="en-US" sz="1600" b="1" dirty="0" smtClean="0">
                <a:solidFill>
                  <a:srgbClr val="C00000"/>
                </a:solidFill>
                <a:latin typeface="Oxygen" panose="02000503000000000000" pitchFamily="2" charset="0"/>
              </a:rPr>
              <a:t>an </a:t>
            </a:r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AI 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Super Power</a:t>
            </a:r>
            <a:endParaRPr lang="en-AU" sz="16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59232" y="3402983"/>
            <a:ext cx="1168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IoT, Robotics</a:t>
            </a:r>
          </a:p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&amp; AI Study</a:t>
            </a:r>
            <a:endParaRPr lang="en-AU" sz="12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20110" y="4620613"/>
            <a:ext cx="10144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IT</a:t>
            </a:r>
          </a:p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Competency</a:t>
            </a:r>
            <a:endParaRPr lang="en-AU" sz="105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71610" y="5480592"/>
            <a:ext cx="817020" cy="35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3" b="1" dirty="0">
                <a:solidFill>
                  <a:srgbClr val="C00000"/>
                </a:solidFill>
                <a:latin typeface="Oxygen" panose="02000503000000000000" pitchFamily="2" charset="0"/>
              </a:rPr>
              <a:t>Scientific</a:t>
            </a:r>
          </a:p>
          <a:p>
            <a:r>
              <a:rPr lang="en-US" sz="853" b="1" dirty="0">
                <a:solidFill>
                  <a:srgbClr val="C00000"/>
                </a:solidFill>
                <a:latin typeface="Oxygen" panose="02000503000000000000" pitchFamily="2" charset="0"/>
              </a:rPr>
              <a:t>Knowledge</a:t>
            </a:r>
            <a:endParaRPr lang="en-AU" sz="853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85438" y="3961440"/>
            <a:ext cx="29848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b="1" dirty="0" smtClean="0">
                <a:solidFill>
                  <a:srgbClr val="C00000"/>
                </a:solidFill>
                <a:latin typeface="Oxygen" panose="02000503000000000000" pitchFamily="2" charset="0"/>
              </a:rPr>
              <a:t>Anodiam, Education that enlightens!</a:t>
            </a: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 smtClean="0">
                <a:solidFill>
                  <a:srgbClr val="C00000"/>
                </a:solidFill>
                <a:latin typeface="Oxygen" panose="02000503000000000000" pitchFamily="2" charset="0"/>
              </a:rPr>
              <a:t>Dependable </a:t>
            </a: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C</a:t>
            </a:r>
            <a:r>
              <a:rPr lang="en-US" sz="1200" dirty="0" smtClean="0">
                <a:solidFill>
                  <a:srgbClr val="C00000"/>
                </a:solidFill>
                <a:latin typeface="Oxygen" panose="02000503000000000000" pitchFamily="2" charset="0"/>
              </a:rPr>
              <a:t>ompetency </a:t>
            </a: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P</a:t>
            </a:r>
            <a:r>
              <a:rPr lang="en-US" sz="1200" dirty="0" smtClean="0">
                <a:solidFill>
                  <a:srgbClr val="C00000"/>
                </a:solidFill>
                <a:latin typeface="Oxygen" panose="02000503000000000000" pitchFamily="2" charset="0"/>
              </a:rPr>
              <a:t>artners</a:t>
            </a:r>
            <a:endParaRPr lang="en-US" sz="1200" dirty="0" smtClean="0">
              <a:solidFill>
                <a:srgbClr val="C00000"/>
              </a:solidFill>
              <a:latin typeface="Oxygen" panose="02000503000000000000" pitchFamily="2" charset="0"/>
            </a:endParaRP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Expert Industry Veterans</a:t>
            </a: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 smtClean="0">
                <a:solidFill>
                  <a:srgbClr val="C00000"/>
                </a:solidFill>
                <a:latin typeface="Oxygen" panose="02000503000000000000" pitchFamily="2" charset="0"/>
              </a:rPr>
              <a:t>Lucid &amp; Practical</a:t>
            </a:r>
            <a:endParaRPr lang="en-AU" sz="1200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2782" y="1293006"/>
            <a:ext cx="3003129" cy="1684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cap="small" dirty="0" smtClean="0">
                <a:solidFill>
                  <a:srgbClr val="C00000"/>
                </a:solidFill>
                <a:latin typeface="Oxygen" panose="02000503000000000000" pitchFamily="2" charset="0"/>
              </a:rPr>
              <a:t>AI </a:t>
            </a: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&amp; Robotics</a:t>
            </a:r>
          </a:p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Mentoring for ICSE Class IX &amp; X</a:t>
            </a:r>
          </a:p>
        </p:txBody>
      </p:sp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29" y="238611"/>
            <a:ext cx="813748" cy="68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32-Point Star 5"/>
          <p:cNvSpPr/>
          <p:nvPr/>
        </p:nvSpPr>
        <p:spPr>
          <a:xfrm>
            <a:off x="4765104" y="583947"/>
            <a:ext cx="2792877" cy="2462837"/>
          </a:xfrm>
          <a:prstGeom prst="star32">
            <a:avLst/>
          </a:prstGeom>
          <a:noFill/>
          <a:ln w="857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442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72114" y="65375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Anodiam 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834200" cy="406161"/>
          </a:xfrm>
        </p:spPr>
        <p:txBody>
          <a:bodyPr/>
          <a:lstStyle/>
          <a:p>
            <a:pPr algn="l"/>
            <a:r>
              <a:rPr lang="en-AU" dirty="0" smtClean="0"/>
              <a:t>Slide# </a:t>
            </a:r>
            <a:fld id="{385A3FD6-5CAE-4969-9534-D6FE8E561A66}" type="slidenum">
              <a:rPr lang="en-AU" smtClean="0"/>
              <a:pPr algn="l"/>
              <a:t>2</a:t>
            </a:fld>
            <a:endParaRPr lang="en-AU" dirty="0"/>
          </a:p>
        </p:txBody>
      </p:sp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Anodiam’s Professional Competencies</a:t>
            </a:r>
            <a:endParaRPr lang="en-US" sz="16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56931" y="2142208"/>
            <a:ext cx="529912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Specialists in AI &amp; Robotics Teaching: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Thorough teaching of concepts, hands-on labs &amp; project-based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Support beyond syllabus &amp; instil knack for Comp Vision, NLP etc.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Impart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awareness of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ethical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considerations</a:t>
            </a:r>
          </a:p>
          <a:p>
            <a:pPr>
              <a:lnSpc>
                <a:spcPct val="200000"/>
              </a:lnSpc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Excellent in Teaching Computing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kills 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Python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language</a:t>
            </a:r>
          </a:p>
          <a:p>
            <a:pPr>
              <a:lnSpc>
                <a:spcPct val="200000"/>
              </a:lnSpc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Perfect for Skill Assessment of Students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concepts,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project-work &amp;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lab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concepts,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project-work &amp;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lab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Python programming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1940943" y="689758"/>
            <a:ext cx="71416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Anodiam’s mission is to mentor school children into leading edge technologies.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algn="just">
              <a:lnSpc>
                <a:spcPct val="200000"/>
              </a:lnSpc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Children’s right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appreciation for 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technology will make India tomorrow’s leader.</a:t>
            </a:r>
          </a:p>
          <a:p>
            <a:pPr algn="just">
              <a:lnSpc>
                <a:spcPct val="200000"/>
              </a:lnSpc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Our globally experienced &amp;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industry 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leading coaches are: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467" y="2566622"/>
            <a:ext cx="2807240" cy="280724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30470" y="2566622"/>
            <a:ext cx="2807240" cy="2807240"/>
          </a:xfrm>
          <a:prstGeom prst="rect">
            <a:avLst/>
          </a:prstGeom>
          <a:gradFill>
            <a:gsLst>
              <a:gs pos="0">
                <a:srgbClr val="FFFFFF">
                  <a:alpha val="5000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914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72114" y="65375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Anodiam 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834200" cy="406161"/>
          </a:xfrm>
        </p:spPr>
        <p:txBody>
          <a:bodyPr/>
          <a:lstStyle/>
          <a:p>
            <a:pPr algn="l"/>
            <a:r>
              <a:rPr lang="en-AU" dirty="0" smtClean="0"/>
              <a:t>Slide# </a:t>
            </a:r>
            <a:fld id="{385A3FD6-5CAE-4969-9534-D6FE8E561A66}" type="slidenum">
              <a:rPr lang="en-AU" smtClean="0"/>
              <a:pPr algn="l"/>
              <a:t>3</a:t>
            </a:fld>
            <a:endParaRPr lang="en-AU" dirty="0"/>
          </a:p>
        </p:txBody>
      </p:sp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&amp; Python Faculty</a:t>
            </a:r>
            <a:endParaRPr lang="en-US" sz="16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421" y="1011288"/>
            <a:ext cx="1869772" cy="1867492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3112903"/>
              </p:ext>
            </p:extLst>
          </p:nvPr>
        </p:nvGraphicFramePr>
        <p:xfrm>
          <a:off x="686505" y="4494755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8" name="Acrobat Document" r:id="rId7" imgW="6035040" imgH="4663156" progId="Acrobat.Document.DC">
                  <p:embed/>
                </p:oleObj>
              </mc:Choice>
              <mc:Fallback>
                <p:oleObj name="Acrobat Document" r:id="rId7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6505" y="4494755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36819"/>
              </p:ext>
            </p:extLst>
          </p:nvPr>
        </p:nvGraphicFramePr>
        <p:xfrm>
          <a:off x="2075541" y="4508749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9" name="Acrobat Document" r:id="rId9" imgW="6035040" imgH="4663156" progId="Acrobat.Document.DC">
                  <p:embed/>
                </p:oleObj>
              </mc:Choice>
              <mc:Fallback>
                <p:oleObj name="Acrobat Document" r:id="rId9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75541" y="4508749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5944636"/>
              </p:ext>
            </p:extLst>
          </p:nvPr>
        </p:nvGraphicFramePr>
        <p:xfrm>
          <a:off x="3473304" y="4531369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0" name="Acrobat Document" r:id="rId11" imgW="6035040" imgH="4663156" progId="Acrobat.Document.DC">
                  <p:embed/>
                </p:oleObj>
              </mc:Choice>
              <mc:Fallback>
                <p:oleObj name="Acrobat Document" r:id="rId11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73304" y="4531369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9903347"/>
              </p:ext>
            </p:extLst>
          </p:nvPr>
        </p:nvGraphicFramePr>
        <p:xfrm>
          <a:off x="4884410" y="4547657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1" name="Acrobat Document" r:id="rId13" imgW="6035040" imgH="4663156" progId="Acrobat.Document.DC">
                  <p:embed/>
                </p:oleObj>
              </mc:Choice>
              <mc:Fallback>
                <p:oleObj name="Acrobat Document" r:id="rId13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84410" y="4547657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8963169"/>
              </p:ext>
            </p:extLst>
          </p:nvPr>
        </p:nvGraphicFramePr>
        <p:xfrm>
          <a:off x="6292348" y="4561651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2" name="Acrobat Document" r:id="rId15" imgW="6035040" imgH="4663156" progId="Acrobat.Document.DC">
                  <p:embed/>
                </p:oleObj>
              </mc:Choice>
              <mc:Fallback>
                <p:oleObj name="Acrobat Document" r:id="rId15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292348" y="4561651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340707"/>
              </p:ext>
            </p:extLst>
          </p:nvPr>
        </p:nvGraphicFramePr>
        <p:xfrm>
          <a:off x="7710554" y="4583698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" name="Acrobat Document" r:id="rId17" imgW="6035040" imgH="4663156" progId="Acrobat.Document.DC">
                  <p:embed/>
                </p:oleObj>
              </mc:Choice>
              <mc:Fallback>
                <p:oleObj name="Acrobat Document" r:id="rId17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710554" y="4583698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970750" y="823381"/>
            <a:ext cx="2061114" cy="2061580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/>
          <p:cNvSpPr txBox="1"/>
          <p:nvPr/>
        </p:nvSpPr>
        <p:spPr>
          <a:xfrm>
            <a:off x="1004103" y="2877674"/>
            <a:ext cx="2331087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AU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Anirban Chakrabarty, C.E.O.</a:t>
            </a:r>
            <a:endParaRPr lang="en-AU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lvl="0">
              <a:spcAft>
                <a:spcPts val="600"/>
              </a:spcAft>
            </a:pPr>
            <a:r>
              <a:rPr lang="en-AU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</a:t>
            </a:r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.(Electronics), M.B.A. (Finance)</a:t>
            </a:r>
          </a:p>
          <a:p>
            <a:pPr lvl="0">
              <a:spcAft>
                <a:spcPts val="600"/>
              </a:spcAft>
            </a:pPr>
            <a:r>
              <a:rPr lang="en-AU" sz="1050" b="1" u="sng" dirty="0" smtClean="0">
                <a:solidFill>
                  <a:srgbClr val="002060"/>
                </a:solidFill>
                <a:latin typeface="Oxygen" panose="02000503000000000000" pitchFamily="2" charset="0"/>
              </a:rPr>
              <a:t>anirban@anodiam.com</a:t>
            </a:r>
            <a:endParaRPr lang="en-AU" sz="1050" b="1" u="sng" dirty="0">
              <a:solidFill>
                <a:srgbClr val="002060"/>
              </a:solidFill>
              <a:latin typeface="Oxygen" panose="02000503000000000000" pitchFamily="2" charset="0"/>
            </a:endParaRPr>
          </a:p>
          <a:p>
            <a:pPr lvl="0"/>
            <a:r>
              <a:rPr lang="en-AU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+</a:t>
            </a:r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91 9073 </a:t>
            </a:r>
            <a:r>
              <a:rPr lang="en-AU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700094 / </a:t>
            </a:r>
            <a:r>
              <a:rPr lang="en-AU" sz="1050" b="1" dirty="0" smtClean="0">
                <a:solidFill>
                  <a:schemeClr val="bg1">
                    <a:lumMod val="65000"/>
                  </a:schemeClr>
                </a:solidFill>
                <a:latin typeface="Oxygen" panose="02000503000000000000" pitchFamily="2" charset="0"/>
              </a:rPr>
              <a:t>+</a:t>
            </a:r>
            <a:r>
              <a:rPr lang="en-AU" sz="1050" b="1" dirty="0">
                <a:solidFill>
                  <a:schemeClr val="bg1">
                    <a:lumMod val="65000"/>
                  </a:schemeClr>
                </a:solidFill>
                <a:latin typeface="Oxygen" panose="02000503000000000000" pitchFamily="2" charset="0"/>
              </a:rPr>
              <a:t>61 470 142 </a:t>
            </a:r>
            <a:r>
              <a:rPr lang="en-AU" sz="1050" b="1" dirty="0" smtClean="0">
                <a:solidFill>
                  <a:schemeClr val="bg1">
                    <a:lumMod val="65000"/>
                  </a:schemeClr>
                </a:solidFill>
                <a:latin typeface="Oxygen" panose="02000503000000000000" pitchFamily="2" charset="0"/>
              </a:rPr>
              <a:t>229</a:t>
            </a:r>
            <a:endParaRPr lang="en-AU" sz="1050" b="1" dirty="0">
              <a:solidFill>
                <a:schemeClr val="bg1">
                  <a:lumMod val="65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959525" y="823381"/>
            <a:ext cx="570205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Empathetic, Dynamic, &amp; Supportive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25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years of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blue-chip experience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Corporate trainer &amp; excellent communications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Dynamo of energy, dependable and trusted for the job!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                                  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		    </a:t>
            </a:r>
            <a:r>
              <a:rPr 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Vish Coosa, Morgan Stanley Bank, U.S.A</a:t>
            </a:r>
            <a:r>
              <a:rPr 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.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Thorough Knowledge, Can Make Difficult Concepts in AI Seem Lucid</a:t>
            </a:r>
            <a:endParaRPr lang="en-US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Worked on multiple Corporate AI projects globally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Elementary thinker, visualizes subject matter through clutter &amp; noise</a:t>
            </a:r>
            <a:endParaRPr lang="en-IN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Improved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accuracy of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models singlehandedly up to 99.8%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Super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brain, the best guy to take care of AI implementation!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		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                  </a:t>
            </a:r>
            <a:r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                                            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</a:t>
            </a:r>
            <a:r>
              <a:rPr 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Corporate Client</a:t>
            </a:r>
            <a:endParaRPr lang="en-IN" sz="10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30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72114" y="65375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Anodiam 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834200" cy="406161"/>
          </a:xfrm>
        </p:spPr>
        <p:txBody>
          <a:bodyPr/>
          <a:lstStyle/>
          <a:p>
            <a:pPr algn="l"/>
            <a:r>
              <a:rPr lang="en-AU" dirty="0" smtClean="0"/>
              <a:t>Slide# </a:t>
            </a:r>
            <a:fld id="{385A3FD6-5CAE-4969-9534-D6FE8E561A66}" type="slidenum">
              <a:rPr lang="en-AU" smtClean="0"/>
              <a:pPr algn="l"/>
              <a:t>4</a:t>
            </a:fld>
            <a:endParaRPr lang="en-AU" dirty="0"/>
          </a:p>
        </p:txBody>
      </p:sp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6500434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The Anodiam Advantage – Python, Data Science &amp; AI</a:t>
            </a:r>
            <a:endParaRPr lang="en-US" sz="16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708021" y="5898158"/>
            <a:ext cx="1864321" cy="334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How AI actually works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74788" y="4259505"/>
            <a:ext cx="4055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Relatable &amp; useful, simplified &amp; delightful: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Empathetic &amp; supportive teaching style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Step-by-step, holistic approach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De-clutter the ideas &amp; inspire to seek further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00707" y="1210626"/>
            <a:ext cx="41265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V</a:t>
            </a: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isualize the DATA &amp; SCIENCE of data science/AI: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Stimulates interest in otherwise dry subject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Triggers innovation through imagination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omprehensive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training resources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2054" name="Picture 6" descr="AREA, POPULATION AND POPULATION DENSITY OF STATES OF INDIA | Download Tab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08" y="732955"/>
            <a:ext cx="1938177" cy="283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ile:2011 Census India population density map, states and union  territories.svg - Wikimedia Comm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921" y="796712"/>
            <a:ext cx="2457598" cy="270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9"/>
          <p:cNvSpPr/>
          <p:nvPr/>
        </p:nvSpPr>
        <p:spPr>
          <a:xfrm>
            <a:off x="1685366" y="1538704"/>
            <a:ext cx="1760422" cy="1530403"/>
          </a:xfrm>
          <a:prstGeom prst="rightArrow">
            <a:avLst/>
          </a:prstGeom>
          <a:solidFill>
            <a:srgbClr val="FF8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N" sz="1050" dirty="0">
                <a:solidFill>
                  <a:schemeClr val="bg1"/>
                </a:solidFill>
                <a:latin typeface="Oxygen" panose="02000503000000000000" pitchFamily="2" charset="0"/>
              </a:rPr>
              <a:t>Visualization is </a:t>
            </a:r>
            <a:r>
              <a:rPr lang="en-IN" sz="1050" dirty="0" smtClean="0">
                <a:solidFill>
                  <a:schemeClr val="bg1"/>
                </a:solidFill>
                <a:latin typeface="Oxygen" panose="02000503000000000000" pitchFamily="2" charset="0"/>
              </a:rPr>
              <a:t>key</a:t>
            </a:r>
            <a:endParaRPr lang="en-US" sz="1050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964" y="1944487"/>
            <a:ext cx="619856" cy="293219"/>
          </a:xfrm>
          <a:prstGeom prst="rect">
            <a:avLst/>
          </a:prstGeom>
        </p:spPr>
      </p:pic>
      <p:pic>
        <p:nvPicPr>
          <p:cNvPr id="2058" name="Picture 10" descr="Artificial Neural Network | NVIDIA Develop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812" y="3792571"/>
            <a:ext cx="4614786" cy="218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51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888" y="3981146"/>
            <a:ext cx="2412123" cy="24121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72114" y="65375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Anodiam 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834200" cy="406161"/>
          </a:xfrm>
        </p:spPr>
        <p:txBody>
          <a:bodyPr/>
          <a:lstStyle/>
          <a:p>
            <a:pPr algn="l"/>
            <a:r>
              <a:rPr lang="en-AU" dirty="0" smtClean="0"/>
              <a:t>Slide# </a:t>
            </a:r>
            <a:fld id="{385A3FD6-5CAE-4969-9534-D6FE8E561A66}" type="slidenum">
              <a:rPr lang="en-AU" smtClean="0"/>
              <a:pPr algn="l"/>
              <a:t>5</a:t>
            </a:fld>
            <a:endParaRPr lang="en-AU" dirty="0"/>
          </a:p>
        </p:txBody>
      </p:sp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&amp; IoT Faculty</a:t>
            </a:r>
            <a:endParaRPr lang="en-US" sz="16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1404" y="2742423"/>
            <a:ext cx="3569754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Bappaditya </a:t>
            </a: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Debsingha</a:t>
            </a:r>
            <a:r>
              <a:rPr lang="en-AU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, IoT Prod Manager</a:t>
            </a:r>
            <a:endParaRPr lang="en-AU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lvl="0"/>
            <a:r>
              <a:rPr lang="en-AU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B.E.(J.U., Mechanical), </a:t>
            </a:r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M.B.A</a:t>
            </a:r>
            <a:r>
              <a:rPr lang="en-AU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.(XLRI)</a:t>
            </a:r>
          </a:p>
          <a:p>
            <a:r>
              <a:rPr lang="en-IN" sz="1050" u="sng" dirty="0" smtClean="0">
                <a:latin typeface="Oxygen" panose="02000503000000000000" pitchFamily="2" charset="0"/>
                <a:hlinkClick r:id="rId6"/>
              </a:rPr>
              <a:t>https</a:t>
            </a:r>
            <a:r>
              <a:rPr lang="en-IN" sz="1050" u="sng" dirty="0">
                <a:latin typeface="Oxygen" panose="02000503000000000000" pitchFamily="2" charset="0"/>
                <a:hlinkClick r:id="rId6"/>
              </a:rPr>
              <a:t>://www.youtube.com/c/wisethingz</a:t>
            </a:r>
            <a:endParaRPr lang="en-AU" sz="1050" dirty="0">
              <a:latin typeface="Oxygen" panose="02000503000000000000" pitchFamily="2" charset="0"/>
            </a:endParaRPr>
          </a:p>
          <a:p>
            <a:r>
              <a:rPr lang="en-IN" sz="1050" u="sng" dirty="0">
                <a:latin typeface="Oxygen" panose="02000503000000000000" pitchFamily="2" charset="0"/>
                <a:hlinkClick r:id="rId7"/>
              </a:rPr>
              <a:t>https://www.instagram.com/bappa_wt</a:t>
            </a:r>
            <a:endParaRPr lang="en-AU" sz="1050" dirty="0">
              <a:latin typeface="Oxygen" panose="02000503000000000000" pitchFamily="2" charset="0"/>
            </a:endParaRPr>
          </a:p>
          <a:p>
            <a:r>
              <a:rPr lang="en-IN" sz="1050" u="sng" dirty="0" smtClean="0">
                <a:latin typeface="Oxygen" panose="02000503000000000000" pitchFamily="2" charset="0"/>
                <a:hlinkClick r:id="rId8"/>
              </a:rPr>
              <a:t>www.wisethingz.com</a:t>
            </a:r>
            <a:endParaRPr lang="en-AU" sz="1050" dirty="0">
              <a:latin typeface="Oxygen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83811" y="910147"/>
            <a:ext cx="57221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nspiring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entor, Innovative &amp; Entrepreneurial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20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years of global experience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Trained hundreds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of children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&amp; industry professionals</a:t>
            </a:r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 workshops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at 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institutions &amp; corporates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Industry Leading S.M.E</a:t>
            </a: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. in the fields of</a:t>
            </a:r>
            <a:endParaRPr lang="en-AU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Aut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onomous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machines,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automation, 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sensors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&amp;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driven BI</a:t>
            </a:r>
            <a:endParaRPr lang="en-IN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nalytics dashboards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,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loud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API gateways, integration to mobile 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apps</a:t>
            </a:r>
            <a:endParaRPr lang="en-IN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17" name="Picture 16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080" y="795753"/>
            <a:ext cx="1714500" cy="192405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424080" y="777661"/>
            <a:ext cx="1714500" cy="1942142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33447" y="3994474"/>
            <a:ext cx="1738441" cy="2385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34954" y="3867873"/>
            <a:ext cx="2298493" cy="255298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7291" y="3903954"/>
            <a:ext cx="1800170" cy="267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1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72114" y="65375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Anodiam 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834200" cy="406161"/>
          </a:xfrm>
        </p:spPr>
        <p:txBody>
          <a:bodyPr/>
          <a:lstStyle/>
          <a:p>
            <a:pPr algn="l"/>
            <a:r>
              <a:rPr lang="en-AU" dirty="0" smtClean="0"/>
              <a:t>Slide# </a:t>
            </a:r>
            <a:fld id="{385A3FD6-5CAE-4969-9534-D6FE8E561A66}" type="slidenum">
              <a:rPr lang="en-AU" smtClean="0"/>
              <a:pPr algn="l"/>
              <a:t>6</a:t>
            </a:fld>
            <a:endParaRPr lang="en-AU" dirty="0"/>
          </a:p>
        </p:txBody>
      </p:sp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200000"/>
              </a:lnSpc>
              <a:defRPr sz="16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r>
              <a:rPr lang="en-US" dirty="0"/>
              <a:t>The Anodiam Advantage – Robotics &amp; IOT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36" y="945317"/>
            <a:ext cx="3163740" cy="19955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044" y="3517720"/>
            <a:ext cx="3426994" cy="24350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047044" y="1412515"/>
            <a:ext cx="38554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At Anodiam, we boast our own: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Development boards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Managed IoT cloud platform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omprehensive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training resources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785929" y="2968583"/>
            <a:ext cx="1719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Components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192504" y="5881942"/>
            <a:ext cx="186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Experiments &amp; Projects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00332" y="4030560"/>
            <a:ext cx="41583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We inspire through hands-on projects: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board syllabus coverage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Practical &amp; lucid, help conceptualize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Inspire beyond curriculum to excel career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0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72114" y="65375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Anodiam 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834200" cy="406161"/>
          </a:xfrm>
        </p:spPr>
        <p:txBody>
          <a:bodyPr/>
          <a:lstStyle/>
          <a:p>
            <a:pPr algn="l"/>
            <a:r>
              <a:rPr lang="en-AU" dirty="0" smtClean="0"/>
              <a:t>Slide# </a:t>
            </a:r>
            <a:fld id="{385A3FD6-5CAE-4969-9534-D6FE8E561A66}" type="slidenum">
              <a:rPr lang="en-AU" smtClean="0"/>
              <a:pPr algn="l"/>
              <a:t>7</a:t>
            </a:fld>
            <a:endParaRPr lang="en-AU" dirty="0"/>
          </a:p>
        </p:txBody>
      </p:sp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Pricing</a:t>
            </a:r>
            <a:endParaRPr lang="en-US" sz="16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44841" y="1252591"/>
            <a:ext cx="502689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Total </a:t>
            </a: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₹2,5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0,000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(approx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. per year per batch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- 30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students ICSE,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IX/X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Lab Equipment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(provided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at actual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price)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Less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than </a:t>
            </a:r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50,000 (approximately) per year per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batch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&amp; AI including 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labs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ICSE syllabus comprehensive coverage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₹1,0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0,000 per year per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batch</a:t>
            </a:r>
          </a:p>
          <a:p>
            <a:pPr lvl="1"/>
            <a:endParaRPr lang="en-US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Python Programming including 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labs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ICSE syllabus comprehensive coverage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₹1,0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0,000 per year per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batch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0243" y="2253871"/>
            <a:ext cx="1864050" cy="1170867"/>
          </a:xfrm>
          <a:prstGeom prst="rect">
            <a:avLst/>
          </a:prstGeom>
        </p:spPr>
      </p:pic>
      <p:pic>
        <p:nvPicPr>
          <p:cNvPr id="2054" name="Picture 6" descr="Offer Price Web Button Icon Stock Vector - Illustration of golden, label:  11947263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102" y="2110737"/>
            <a:ext cx="2427967" cy="251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93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3298</TotalTime>
  <Words>541</Words>
  <Application>Microsoft Office PowerPoint</Application>
  <PresentationFormat>A4 Paper (210x297 mm)</PresentationFormat>
  <Paragraphs>117</Paragraphs>
  <Slides>7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Oxygen</vt:lpstr>
      <vt:lpstr>Wingdings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117</cp:revision>
  <dcterms:created xsi:type="dcterms:W3CDTF">2023-06-17T16:41:07Z</dcterms:created>
  <dcterms:modified xsi:type="dcterms:W3CDTF">2023-06-24T12:01:44Z</dcterms:modified>
</cp:coreProperties>
</file>